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81FA-6BDE-4BE8-8129-A0787D699BCE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6623-90BE-4EB1-9292-8EE649F26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9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81FA-6BDE-4BE8-8129-A0787D699BCE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6623-90BE-4EB1-9292-8EE649F26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605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81FA-6BDE-4BE8-8129-A0787D699BCE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6623-90BE-4EB1-9292-8EE649F26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13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81FA-6BDE-4BE8-8129-A0787D699BCE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6623-90BE-4EB1-9292-8EE649F26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904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81FA-6BDE-4BE8-8129-A0787D699BCE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6623-90BE-4EB1-9292-8EE649F26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406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81FA-6BDE-4BE8-8129-A0787D699BCE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6623-90BE-4EB1-9292-8EE649F26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410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81FA-6BDE-4BE8-8129-A0787D699BCE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6623-90BE-4EB1-9292-8EE649F26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487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81FA-6BDE-4BE8-8129-A0787D699BCE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6623-90BE-4EB1-9292-8EE649F26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98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81FA-6BDE-4BE8-8129-A0787D699BCE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6623-90BE-4EB1-9292-8EE649F26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26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81FA-6BDE-4BE8-8129-A0787D699BCE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6623-90BE-4EB1-9292-8EE649F26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212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81FA-6BDE-4BE8-8129-A0787D699BCE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6623-90BE-4EB1-9292-8EE649F26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591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481FA-6BDE-4BE8-8129-A0787D699BCE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86623-90BE-4EB1-9292-8EE649F26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524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Depreciation_(economics)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sset" TargetMode="External"/><Relationship Id="rId2" Type="http://schemas.openxmlformats.org/officeDocument/2006/relationships/hyperlink" Target="http://en.wikipedia.org/wiki/Contract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Product_management" TargetMode="External"/><Relationship Id="rId5" Type="http://schemas.openxmlformats.org/officeDocument/2006/relationships/hyperlink" Target="http://en.wikipedia.org/wiki/Purchasing_agent" TargetMode="External"/><Relationship Id="rId4" Type="http://schemas.openxmlformats.org/officeDocument/2006/relationships/hyperlink" Target="http://en.wikipedia.org/wiki/Consideration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Customer" TargetMode="External"/><Relationship Id="rId3" Type="http://schemas.openxmlformats.org/officeDocument/2006/relationships/hyperlink" Target="http://en.wikipedia.org/wiki/Service_(economics)" TargetMode="External"/><Relationship Id="rId7" Type="http://schemas.openxmlformats.org/officeDocument/2006/relationships/hyperlink" Target="http://en.wikipedia.org/wiki/Distribution_(business)" TargetMode="External"/><Relationship Id="rId2" Type="http://schemas.openxmlformats.org/officeDocument/2006/relationships/hyperlink" Target="http://en.wikipedia.org/wiki/Good_(economics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Vendor" TargetMode="External"/><Relationship Id="rId5" Type="http://schemas.openxmlformats.org/officeDocument/2006/relationships/hyperlink" Target="http://en.wikipedia.org/wiki/Seller" TargetMode="External"/><Relationship Id="rId4" Type="http://schemas.openxmlformats.org/officeDocument/2006/relationships/hyperlink" Target="http://en.wikipedia.org/wiki/Product_(business)" TargetMode="External"/><Relationship Id="rId9" Type="http://schemas.openxmlformats.org/officeDocument/2006/relationships/hyperlink" Target="http://en.wikipedia.org/wiki/Deal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Assignment Three Help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097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Geographic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Geographic segmentation tries to divide markets into different geographical units: these units include:</a:t>
            </a:r>
          </a:p>
          <a:p>
            <a:r>
              <a:rPr lang="en-GB" dirty="0" smtClean="0"/>
              <a:t>Regions</a:t>
            </a:r>
            <a:r>
              <a:rPr lang="en-GB" dirty="0"/>
              <a:t>: e.g. in the UK these might be England, Scotland, Wales Northern Ireland or (at a more detailed level) counties or major metropolitan areas</a:t>
            </a:r>
          </a:p>
          <a:p>
            <a:r>
              <a:rPr lang="en-GB" dirty="0" smtClean="0"/>
              <a:t>Countries</a:t>
            </a:r>
            <a:r>
              <a:rPr lang="en-GB" dirty="0"/>
              <a:t>: perhaps categorised by size, development or membership of geographic region</a:t>
            </a:r>
          </a:p>
          <a:p>
            <a:r>
              <a:rPr lang="en-GB" dirty="0" smtClean="0"/>
              <a:t>City </a:t>
            </a:r>
            <a:r>
              <a:rPr lang="en-GB" dirty="0"/>
              <a:t>/ Town size: e.g. population within ranges or above a certain level</a:t>
            </a:r>
          </a:p>
          <a:p>
            <a:r>
              <a:rPr lang="en-GB" dirty="0" smtClean="0"/>
              <a:t>Population </a:t>
            </a:r>
            <a:r>
              <a:rPr lang="en-GB" dirty="0"/>
              <a:t>density: e.g. urban, suburban, rural, semi-rural</a:t>
            </a:r>
          </a:p>
          <a:p>
            <a:r>
              <a:rPr lang="en-GB" dirty="0" smtClean="0"/>
              <a:t>Climate</a:t>
            </a:r>
            <a:r>
              <a:rPr lang="en-GB" dirty="0"/>
              <a:t>: e.g. Northern, Southern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2312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Demographic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Consists </a:t>
            </a:r>
            <a:r>
              <a:rPr lang="en-GB" dirty="0"/>
              <a:t>of dividing the market into groups based on variables such as age, gender family size, income, occupation, education, religion, race and nationality.</a:t>
            </a:r>
          </a:p>
        </p:txBody>
      </p:sp>
    </p:spTree>
    <p:extLst>
      <p:ext uri="{BB962C8B-B14F-4D97-AF65-F5344CB8AC3E}">
        <p14:creationId xmlns:p14="http://schemas.microsoft.com/office/powerpoint/2010/main" val="2104757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Psychographic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dirty="0"/>
              <a:t>Psychographic segmentation is sometimes also referred to as </a:t>
            </a:r>
            <a:r>
              <a:rPr lang="en-GB" b="1" dirty="0"/>
              <a:t>behavioural segmentation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This type of segmentation divides the market into groups according to </a:t>
            </a:r>
            <a:r>
              <a:rPr lang="en-GB" b="1" dirty="0"/>
              <a:t>customers’ lifestyles. </a:t>
            </a: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>It considers a number of potential</a:t>
            </a:r>
            <a:r>
              <a:rPr lang="en-GB" b="1" dirty="0"/>
              <a:t> influences on buying behaviour</a:t>
            </a:r>
            <a:r>
              <a:rPr lang="en-GB" dirty="0"/>
              <a:t>, including the attitudes, expectations and activities of consumers.  If these are known, then products and marketing campaigns can be customised so that they appeal more specifically to customer motivations.</a:t>
            </a:r>
          </a:p>
          <a:p>
            <a:pPr marL="0" indent="0">
              <a:buNone/>
            </a:pPr>
            <a:r>
              <a:rPr lang="en-GB" dirty="0"/>
              <a:t>The main types of psychographic segmentation are:</a:t>
            </a:r>
          </a:p>
          <a:p>
            <a:r>
              <a:rPr lang="en-GB" b="1" dirty="0"/>
              <a:t>Lifestyle</a:t>
            </a:r>
            <a:r>
              <a:rPr lang="en-GB" dirty="0"/>
              <a:t> – different people have different lifestyle patterns and our behaviour may change as we pass through different stages of life.  For example, a family with young children is likely to have a different lifestyle to a much older couple whose children have left home, and there are, therefore, likely to be significant differences in consumption patterns between the two groups.  One of the most well-known lifestyle models, the “</a:t>
            </a:r>
            <a:r>
              <a:rPr lang="en-GB" b="1" dirty="0"/>
              <a:t>sagacity lifestyle model”</a:t>
            </a:r>
            <a:r>
              <a:rPr lang="en-GB" dirty="0"/>
              <a:t>, identifies four main stages in a typical lifestyle:</a:t>
            </a:r>
          </a:p>
          <a:p>
            <a:r>
              <a:rPr lang="en-GB" dirty="0"/>
              <a:t>Dependent (e.g., children still living at home with parents);</a:t>
            </a:r>
          </a:p>
          <a:p>
            <a:r>
              <a:rPr lang="en-GB" dirty="0"/>
              <a:t>Pre-family (with their own households but no children);</a:t>
            </a:r>
          </a:p>
          <a:p>
            <a:r>
              <a:rPr lang="en-GB" dirty="0"/>
              <a:t>Family (parents with at least one dependent child); and</a:t>
            </a:r>
          </a:p>
          <a:p>
            <a:r>
              <a:rPr lang="en-GB" dirty="0"/>
              <a:t>Late (parents with children who have left home, or older childless couples).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Each </a:t>
            </a:r>
            <a:r>
              <a:rPr lang="en-GB" dirty="0"/>
              <a:t>group is then further subdivided according to income and occupation.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014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Consumer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 </a:t>
            </a:r>
            <a:r>
              <a:rPr lang="en-GB" b="1" dirty="0"/>
              <a:t>consumer</a:t>
            </a:r>
            <a:r>
              <a:rPr lang="en-GB" dirty="0"/>
              <a:t> is a person or group of people, such as a household, who are the final users of products or services. The consumer's use is final in the sense that the product is usually </a:t>
            </a:r>
            <a:r>
              <a:rPr lang="en-GB" dirty="0">
                <a:hlinkClick r:id="rId2" tooltip="Depreciation (economics)"/>
              </a:rPr>
              <a:t>not improved</a:t>
            </a:r>
            <a:r>
              <a:rPr lang="en-GB" dirty="0"/>
              <a:t> by the us</a:t>
            </a:r>
          </a:p>
        </p:txBody>
      </p:sp>
    </p:spTree>
    <p:extLst>
      <p:ext uri="{BB962C8B-B14F-4D97-AF65-F5344CB8AC3E}">
        <p14:creationId xmlns:p14="http://schemas.microsoft.com/office/powerpoint/2010/main" val="1849660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Buyer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A </a:t>
            </a:r>
            <a:r>
              <a:rPr lang="en-GB" b="1" dirty="0"/>
              <a:t>buyer</a:t>
            </a:r>
            <a:r>
              <a:rPr lang="en-GB" dirty="0"/>
              <a:t> is any person who </a:t>
            </a:r>
            <a:r>
              <a:rPr lang="en-GB" dirty="0">
                <a:hlinkClick r:id="rId2" tooltip="Contracts"/>
              </a:rPr>
              <a:t>contracts</a:t>
            </a:r>
            <a:r>
              <a:rPr lang="en-GB" dirty="0"/>
              <a:t> to acquire an </a:t>
            </a:r>
            <a:r>
              <a:rPr lang="en-GB" dirty="0">
                <a:hlinkClick r:id="rId3" tooltip="Asset"/>
              </a:rPr>
              <a:t>asset</a:t>
            </a:r>
            <a:r>
              <a:rPr lang="en-GB" dirty="0"/>
              <a:t> in return for some form of </a:t>
            </a:r>
            <a:r>
              <a:rPr lang="en-GB" dirty="0">
                <a:hlinkClick r:id="rId4" tooltip="Consideration"/>
              </a:rPr>
              <a:t>consideration</a:t>
            </a:r>
            <a:r>
              <a:rPr lang="en-GB" dirty="0"/>
              <a:t>.</a:t>
            </a:r>
          </a:p>
          <a:p>
            <a:r>
              <a:rPr lang="en-GB" dirty="0"/>
              <a:t>When someone gets characterized by their role as buyer of certain assets, the term "buyer" gets new meaning:</a:t>
            </a:r>
          </a:p>
          <a:p>
            <a:r>
              <a:rPr lang="en-GB" dirty="0"/>
              <a:t>A "buyer" or </a:t>
            </a:r>
            <a:r>
              <a:rPr lang="en-GB" b="1" dirty="0"/>
              <a:t>merchandiser</a:t>
            </a:r>
            <a:r>
              <a:rPr lang="en-GB" dirty="0"/>
              <a:t> is a person who purchases finished goods, typically for resale, for a firm, government, or organization. (A person who purchases material used to make goods is sometimes called a </a:t>
            </a:r>
            <a:r>
              <a:rPr lang="en-GB" dirty="0">
                <a:hlinkClick r:id="rId5" tooltip="Purchasing agent"/>
              </a:rPr>
              <a:t>purchasing agent</a:t>
            </a:r>
            <a:r>
              <a:rPr lang="en-GB" dirty="0"/>
              <a:t>.)</a:t>
            </a:r>
          </a:p>
          <a:p>
            <a:r>
              <a:rPr lang="en-GB" dirty="0"/>
              <a:t>In </a:t>
            </a:r>
            <a:r>
              <a:rPr lang="en-GB" dirty="0">
                <a:hlinkClick r:id="rId6" tooltip="Product management"/>
              </a:rPr>
              <a:t>product management</a:t>
            </a:r>
            <a:r>
              <a:rPr lang="en-GB" dirty="0"/>
              <a:t>, </a:t>
            </a:r>
            <a:r>
              <a:rPr lang="en-GB" b="1" dirty="0"/>
              <a:t>buyer</a:t>
            </a:r>
            <a:r>
              <a:rPr lang="en-GB" dirty="0"/>
              <a:t> is the entity that decides to obtain the product.</a:t>
            </a:r>
          </a:p>
          <a:p>
            <a:r>
              <a:rPr lang="en-GB" dirty="0"/>
              <a:t>A buyer's primary responsibility is obtaining the highest quality goods at the lowest cost. This usually requires research, writing requests for bids, proposals or quotes, and evaluating information received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1035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Customer 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is the recipient of a </a:t>
            </a:r>
            <a:r>
              <a:rPr lang="en-GB" dirty="0">
                <a:hlinkClick r:id="rId2" tooltip="Good (economics)"/>
              </a:rPr>
              <a:t>good</a:t>
            </a:r>
            <a:r>
              <a:rPr lang="en-GB" dirty="0"/>
              <a:t>, </a:t>
            </a:r>
            <a:r>
              <a:rPr lang="en-GB" dirty="0">
                <a:hlinkClick r:id="rId3" tooltip="Service (economics)"/>
              </a:rPr>
              <a:t>service</a:t>
            </a:r>
            <a:r>
              <a:rPr lang="en-GB" dirty="0"/>
              <a:t>, </a:t>
            </a:r>
            <a:r>
              <a:rPr lang="en-GB" dirty="0">
                <a:hlinkClick r:id="rId4" tooltip="Product (business)"/>
              </a:rPr>
              <a:t>product</a:t>
            </a:r>
            <a:r>
              <a:rPr lang="en-GB" dirty="0"/>
              <a:t>, or idea, obtained from a </a:t>
            </a:r>
            <a:r>
              <a:rPr lang="en-GB" dirty="0">
                <a:hlinkClick r:id="rId5" tooltip="Seller"/>
              </a:rPr>
              <a:t>seller</a:t>
            </a:r>
            <a:r>
              <a:rPr lang="en-GB" dirty="0"/>
              <a:t>, </a:t>
            </a:r>
            <a:r>
              <a:rPr lang="en-GB" dirty="0">
                <a:hlinkClick r:id="rId6" tooltip="Vendor"/>
              </a:rPr>
              <a:t>vendor</a:t>
            </a:r>
            <a:r>
              <a:rPr lang="en-GB" dirty="0"/>
              <a:t>, or </a:t>
            </a:r>
            <a:r>
              <a:rPr lang="en-GB" dirty="0">
                <a:hlinkClick r:id="rId7" tooltip="Distribution (business)"/>
              </a:rPr>
              <a:t>supplier</a:t>
            </a:r>
            <a:r>
              <a:rPr lang="en-GB" dirty="0"/>
              <a:t> for a monetary or other valuable consideration.</a:t>
            </a:r>
            <a:r>
              <a:rPr lang="en-GB" baseline="30000" dirty="0">
                <a:hlinkClick r:id="rId8"/>
              </a:rPr>
              <a:t>[1]</a:t>
            </a:r>
            <a:r>
              <a:rPr lang="en-GB" baseline="30000" dirty="0">
                <a:hlinkClick r:id="rId8"/>
              </a:rPr>
              <a:t>[2]</a:t>
            </a:r>
            <a:r>
              <a:rPr lang="en-GB" dirty="0"/>
              <a:t> Customers are generally categorized into two types:</a:t>
            </a:r>
          </a:p>
          <a:p>
            <a:r>
              <a:rPr lang="en-GB" dirty="0"/>
              <a:t>An </a:t>
            </a:r>
            <a:r>
              <a:rPr lang="en-GB" b="1" dirty="0"/>
              <a:t>intermediate customer</a:t>
            </a:r>
            <a:r>
              <a:rPr lang="en-GB" dirty="0"/>
              <a:t> or </a:t>
            </a:r>
            <a:r>
              <a:rPr lang="en-GB" b="1" dirty="0"/>
              <a:t>trade customer</a:t>
            </a:r>
            <a:r>
              <a:rPr lang="en-GB" dirty="0"/>
              <a:t> (more informally: "the trade") who is a </a:t>
            </a:r>
            <a:r>
              <a:rPr lang="en-GB" dirty="0">
                <a:hlinkClick r:id="rId9" tooltip="Dealer"/>
              </a:rPr>
              <a:t>dealer</a:t>
            </a:r>
            <a:r>
              <a:rPr lang="en-GB" dirty="0"/>
              <a:t> that purchases goods for re-sale.</a:t>
            </a:r>
            <a:r>
              <a:rPr lang="en-GB" baseline="30000" dirty="0">
                <a:hlinkClick r:id="rId8"/>
              </a:rPr>
              <a:t>[3]</a:t>
            </a:r>
            <a:r>
              <a:rPr lang="en-GB" baseline="30000" dirty="0">
                <a:hlinkClick r:id="rId8"/>
              </a:rPr>
              <a:t>[1]</a:t>
            </a:r>
            <a:endParaRPr lang="en-GB" dirty="0"/>
          </a:p>
          <a:p>
            <a:r>
              <a:rPr lang="en-GB" dirty="0"/>
              <a:t>An </a:t>
            </a:r>
            <a:r>
              <a:rPr lang="en-GB" b="1" dirty="0"/>
              <a:t>ultimate customer</a:t>
            </a:r>
            <a:r>
              <a:rPr lang="en-GB" dirty="0"/>
              <a:t> who does not in turn re-sell the things bought but either passes them to the consumer or actually is the consumer.</a:t>
            </a:r>
            <a:r>
              <a:rPr lang="en-GB" baseline="30000" dirty="0">
                <a:hlinkClick r:id="rId8"/>
              </a:rPr>
              <a:t>[3]</a:t>
            </a:r>
            <a:r>
              <a:rPr lang="en-GB" baseline="30000" dirty="0">
                <a:hlinkClick r:id="rId8"/>
              </a:rPr>
              <a:t>[1]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3303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146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Assignment Three Help</vt:lpstr>
      <vt:lpstr>Geographic </vt:lpstr>
      <vt:lpstr>Demographic </vt:lpstr>
      <vt:lpstr>Psychographic</vt:lpstr>
      <vt:lpstr>Consumer </vt:lpstr>
      <vt:lpstr>Buyer </vt:lpstr>
      <vt:lpstr>Customer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Three Help</dc:title>
  <dc:creator>S.Patel</dc:creator>
  <cp:lastModifiedBy>S.Patel</cp:lastModifiedBy>
  <cp:revision>3</cp:revision>
  <dcterms:created xsi:type="dcterms:W3CDTF">2014-11-07T14:18:05Z</dcterms:created>
  <dcterms:modified xsi:type="dcterms:W3CDTF">2014-11-07T14:26:08Z</dcterms:modified>
</cp:coreProperties>
</file>